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ina Dahl" initials="JD" lastIdx="1" clrIdx="0">
    <p:extLst>
      <p:ext uri="{19B8F6BF-5375-455C-9EA6-DF929625EA0E}">
        <p15:presenceInfo xmlns:p15="http://schemas.microsoft.com/office/powerpoint/2012/main" userId="S::Justiina.Dahl@polar.se::7dea819d-6db0-43bd-93f6-d8d02e32c5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27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6-11T12:18:29.197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970930-1B71-4060-8272-22822328C4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23195" y="4035883"/>
            <a:ext cx="4106930" cy="275680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92C6D6-3CAA-4FEE-BEBA-E6DAC86DA7C9}"/>
              </a:ext>
            </a:extLst>
          </p:cNvPr>
          <p:cNvSpPr/>
          <p:nvPr userDrawn="1"/>
        </p:nvSpPr>
        <p:spPr>
          <a:xfrm flipH="1">
            <a:off x="-16" y="-3"/>
            <a:ext cx="9144001" cy="3713021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1" name="Picture 2" descr="https://upload.wikimedia.org/wikipedia/commons/7/7c/Polarstern_awi_hg.jpg">
            <a:extLst>
              <a:ext uri="{FF2B5EF4-FFF2-40B4-BE49-F238E27FC236}">
                <a16:creationId xmlns:a16="http://schemas.microsoft.com/office/drawing/2014/main" id="{73D2AC1D-5860-4A4E-B394-711F8DFCE8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3434603"/>
            <a:ext cx="1505702" cy="715604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http://barentsobserver.com/sites/barentsobserver.com/files/styles/grid_8/public/main/articles/kronprins_haakon_research_vessel.jpg?itok=wKGAM58V">
            <a:extLst>
              <a:ext uri="{FF2B5EF4-FFF2-40B4-BE49-F238E27FC236}">
                <a16:creationId xmlns:a16="http://schemas.microsoft.com/office/drawing/2014/main" id="{8A6C555B-735C-47E5-A474-7FFB6E2C79D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151123" y="3434824"/>
            <a:ext cx="1385672" cy="71323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CCGS Amundsen">
            <a:extLst>
              <a:ext uri="{FF2B5EF4-FFF2-40B4-BE49-F238E27FC236}">
                <a16:creationId xmlns:a16="http://schemas.microsoft.com/office/drawing/2014/main" id="{A29E87DB-59CF-4BDD-9DD0-DE8804E79D2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832"/>
          <a:stretch/>
        </p:blipFill>
        <p:spPr bwMode="auto">
          <a:xfrm>
            <a:off x="4731601" y="3439879"/>
            <a:ext cx="1336517" cy="71323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D51046-65F7-412D-A718-18590135D580}"/>
              </a:ext>
            </a:extLst>
          </p:cNvPr>
          <p:cNvSpPr txBox="1"/>
          <p:nvPr userDrawn="1"/>
        </p:nvSpPr>
        <p:spPr>
          <a:xfrm>
            <a:off x="195891" y="6317261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649AF-4C94-4C41-A546-2CD3E037B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65137" y="5864956"/>
            <a:ext cx="1082972" cy="7156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4468C3B-D3F2-4F15-8B69-A1219D7FCB0B}"/>
              </a:ext>
            </a:extLst>
          </p:cNvPr>
          <p:cNvSpPr txBox="1"/>
          <p:nvPr userDrawn="1"/>
        </p:nvSpPr>
        <p:spPr>
          <a:xfrm>
            <a:off x="7708139" y="6577244"/>
            <a:ext cx="14358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/>
              <a:t>Grant agreement No 730965</a:t>
            </a:r>
            <a:endParaRPr lang="en-US" sz="8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828E50D-6210-4DB5-8B2C-898F93CAAE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32856" y="3438144"/>
            <a:ext cx="1161288" cy="7151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F1C4B22-D82C-43E8-8FA3-C70B77FE75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33245" y="3436200"/>
            <a:ext cx="1319532" cy="724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24FE805-C67C-4850-876B-8B001E53EE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5" b="7106"/>
          <a:stretch/>
        </p:blipFill>
        <p:spPr>
          <a:xfrm>
            <a:off x="6269286" y="3445731"/>
            <a:ext cx="1347406" cy="7151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01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7AF139-498D-4EDD-8BB3-385E91582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3234" y="1068054"/>
            <a:ext cx="6474243" cy="5341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6169F8-3029-4A3A-82D2-D4CE0BBDB168}"/>
              </a:ext>
            </a:extLst>
          </p:cNvPr>
          <p:cNvSpPr txBox="1"/>
          <p:nvPr userDrawn="1"/>
        </p:nvSpPr>
        <p:spPr>
          <a:xfrm>
            <a:off x="103032" y="64214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0D523F-BEE0-403A-BD1E-2A9222EDBB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68091" y="6252886"/>
            <a:ext cx="705644" cy="46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05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7191D01-D50E-427B-AD58-DADF0EEAF77F}"/>
              </a:ext>
            </a:extLst>
          </p:cNvPr>
          <p:cNvSpPr/>
          <p:nvPr userDrawn="1"/>
        </p:nvSpPr>
        <p:spPr>
          <a:xfrm flipH="1">
            <a:off x="3" y="650951"/>
            <a:ext cx="7728461" cy="110682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B613973-8463-46A2-8A79-B8BD5D4F8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814" y="1077393"/>
            <a:ext cx="6928742" cy="57162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1A47A26-A978-4CB9-9E50-1A1F4CBA60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8463" y="64399"/>
            <a:ext cx="1389104" cy="1190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04A8FC-1AB2-4B2E-8D67-A443E25CFD9C}"/>
              </a:ext>
            </a:extLst>
          </p:cNvPr>
          <p:cNvSpPr txBox="1"/>
          <p:nvPr userDrawn="1"/>
        </p:nvSpPr>
        <p:spPr>
          <a:xfrm>
            <a:off x="103032" y="64214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ED5481-9AB8-4F91-8A5D-2ECA9DDE50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68091" y="6252886"/>
            <a:ext cx="705644" cy="46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464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1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3414B8-30DF-495E-B4DC-52F737D58265}"/>
              </a:ext>
            </a:extLst>
          </p:cNvPr>
          <p:cNvSpPr txBox="1"/>
          <p:nvPr/>
        </p:nvSpPr>
        <p:spPr>
          <a:xfrm>
            <a:off x="0" y="570638"/>
            <a:ext cx="9144000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b="1" dirty="0">
                <a:solidFill>
                  <a:schemeClr val="bg1"/>
                </a:solidFill>
              </a:rPr>
              <a:t>Potential beneficiaries of a better coordinated European polar research vessel fleet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780E56-8535-43F8-BF26-23CE77EDDC81}"/>
              </a:ext>
            </a:extLst>
          </p:cNvPr>
          <p:cNvSpPr txBox="1"/>
          <p:nvPr/>
        </p:nvSpPr>
        <p:spPr>
          <a:xfrm>
            <a:off x="0" y="2399563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ERVO Workshop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Hamburg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11.06.2019</a:t>
            </a:r>
          </a:p>
        </p:txBody>
      </p:sp>
    </p:spTree>
    <p:extLst>
      <p:ext uri="{BB962C8B-B14F-4D97-AF65-F5344CB8AC3E}">
        <p14:creationId xmlns:p14="http://schemas.microsoft.com/office/powerpoint/2010/main" val="69679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432DA84-690F-4660-9A4C-A9B3C972D31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76666" y="1493506"/>
            <a:ext cx="8353425" cy="514614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endParaRPr lang="en-US" sz="2000" dirty="0"/>
          </a:p>
          <a:p>
            <a:pPr lvl="1"/>
            <a:r>
              <a:rPr lang="en-GB" sz="2000" dirty="0"/>
              <a:t>Increased demand for accurate sea-ice and weather forecasts, information on the environmental status of the Arctic Ocean, and predictions for future conditions in the region. </a:t>
            </a:r>
          </a:p>
          <a:p>
            <a:pPr lvl="2"/>
            <a:r>
              <a:rPr lang="en-GB" dirty="0"/>
              <a:t>SAON, IASC, ASM, AC, national Arctic policies, industry etc.</a:t>
            </a:r>
          </a:p>
          <a:p>
            <a:pPr marL="914400" lvl="2" indent="0">
              <a:buNone/>
            </a:pPr>
            <a:endParaRPr lang="en-GB" dirty="0"/>
          </a:p>
          <a:p>
            <a:pPr lvl="1"/>
            <a:r>
              <a:rPr lang="en-GB" sz="2000" dirty="0"/>
              <a:t>Need for international coordination in establishing the sustained Arctic Ocean observing system affirmed politically and scientifically. Yet, polar research infrastructures remain largely national assets with limited possibilities international coordination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E69E43-0E11-4FDA-A614-983CAA1DC65E}"/>
              </a:ext>
            </a:extLst>
          </p:cNvPr>
          <p:cNvSpPr txBox="1"/>
          <p:nvPr/>
        </p:nvSpPr>
        <p:spPr>
          <a:xfrm>
            <a:off x="398374" y="218964"/>
            <a:ext cx="1777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213278"/>
                </a:solidFill>
              </a:rPr>
              <a:t>Introduction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7E7C8E-B2E3-4087-90C8-F16EB966751D}"/>
              </a:ext>
            </a:extLst>
          </p:cNvPr>
          <p:cNvSpPr/>
          <p:nvPr/>
        </p:nvSpPr>
        <p:spPr>
          <a:xfrm flipH="1">
            <a:off x="4" y="705249"/>
            <a:ext cx="7728461" cy="83012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C65B93-7266-4D9F-9542-C49BEF03EE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4384" y="4"/>
            <a:ext cx="1443182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0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2C6F0A2-AB7B-4DFB-9F8D-13EB7568324C}"/>
              </a:ext>
            </a:extLst>
          </p:cNvPr>
          <p:cNvSpPr/>
          <p:nvPr/>
        </p:nvSpPr>
        <p:spPr>
          <a:xfrm>
            <a:off x="894291" y="1876425"/>
            <a:ext cx="802216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950" u="sng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Research, monitoring and observations 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PRV and RI operators 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Institutions and funding agencies 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Society</a:t>
            </a:r>
            <a:endParaRPr lang="en-US" sz="2400" dirty="0">
              <a:solidFill>
                <a:srgbClr val="213278"/>
              </a:solidFill>
            </a:endParaRPr>
          </a:p>
          <a:p>
            <a:pPr>
              <a:spcAft>
                <a:spcPts val="1200"/>
              </a:spcAft>
            </a:pPr>
            <a:endParaRPr lang="en-US" sz="1950" dirty="0">
              <a:solidFill>
                <a:srgbClr val="213278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C97CFE9-E4CC-42D3-8FB6-61D0B9929003}"/>
              </a:ext>
            </a:extLst>
          </p:cNvPr>
          <p:cNvSpPr txBox="1"/>
          <p:nvPr/>
        </p:nvSpPr>
        <p:spPr>
          <a:xfrm>
            <a:off x="431799" y="99422"/>
            <a:ext cx="7159626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50" b="1" dirty="0" err="1">
                <a:solidFill>
                  <a:srgbClr val="213278"/>
                </a:solidFill>
              </a:rPr>
              <a:t>Beneficiaries</a:t>
            </a:r>
            <a:r>
              <a:rPr lang="sv-SE" sz="2250" b="1" dirty="0">
                <a:solidFill>
                  <a:srgbClr val="213278"/>
                </a:solidFill>
              </a:rPr>
              <a:t> </a:t>
            </a:r>
            <a:r>
              <a:rPr lang="sv-SE" sz="2250" b="1" dirty="0" err="1">
                <a:solidFill>
                  <a:srgbClr val="213278"/>
                </a:solidFill>
              </a:rPr>
              <a:t>of</a:t>
            </a:r>
            <a:r>
              <a:rPr lang="sv-SE" sz="2250" b="1" dirty="0">
                <a:solidFill>
                  <a:srgbClr val="213278"/>
                </a:solidFill>
              </a:rPr>
              <a:t> a </a:t>
            </a:r>
            <a:r>
              <a:rPr lang="sv-SE" sz="2250" b="1" dirty="0" err="1">
                <a:solidFill>
                  <a:srgbClr val="213278"/>
                </a:solidFill>
              </a:rPr>
              <a:t>better</a:t>
            </a:r>
            <a:r>
              <a:rPr lang="sv-SE" sz="2250" b="1" dirty="0">
                <a:solidFill>
                  <a:srgbClr val="213278"/>
                </a:solidFill>
              </a:rPr>
              <a:t> </a:t>
            </a:r>
            <a:r>
              <a:rPr lang="sv-SE" sz="2250" b="1" dirty="0" err="1">
                <a:solidFill>
                  <a:srgbClr val="213278"/>
                </a:solidFill>
              </a:rPr>
              <a:t>coordinated</a:t>
            </a:r>
            <a:r>
              <a:rPr lang="sv-SE" sz="2250" b="1" dirty="0">
                <a:solidFill>
                  <a:srgbClr val="213278"/>
                </a:solidFill>
              </a:rPr>
              <a:t> </a:t>
            </a:r>
            <a:r>
              <a:rPr lang="sv-SE" sz="2250" b="1" dirty="0" err="1">
                <a:solidFill>
                  <a:srgbClr val="213278"/>
                </a:solidFill>
              </a:rPr>
              <a:t>European</a:t>
            </a:r>
            <a:r>
              <a:rPr lang="sv-SE" sz="2250" b="1" dirty="0">
                <a:solidFill>
                  <a:srgbClr val="213278"/>
                </a:solidFill>
              </a:rPr>
              <a:t> PRV </a:t>
            </a:r>
            <a:r>
              <a:rPr lang="sv-SE" sz="2250" b="1" dirty="0" err="1">
                <a:solidFill>
                  <a:srgbClr val="213278"/>
                </a:solidFill>
              </a:rPr>
              <a:t>fleet</a:t>
            </a:r>
            <a:endParaRPr lang="en-US" sz="2250" b="1" dirty="0">
              <a:solidFill>
                <a:srgbClr val="2132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06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88415CC-7E4D-4C6B-9D0C-1DE165A8BEDB}"/>
              </a:ext>
            </a:extLst>
          </p:cNvPr>
          <p:cNvSpPr/>
          <p:nvPr/>
        </p:nvSpPr>
        <p:spPr>
          <a:xfrm>
            <a:off x="333375" y="76885"/>
            <a:ext cx="581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solidFill>
                  <a:srgbClr val="213278"/>
                </a:solidFill>
              </a:rPr>
              <a:t>1. Research, </a:t>
            </a:r>
            <a:r>
              <a:rPr lang="sv-SE" sz="2400" b="1" dirty="0" err="1">
                <a:solidFill>
                  <a:srgbClr val="213278"/>
                </a:solidFill>
              </a:rPr>
              <a:t>monitoring</a:t>
            </a:r>
            <a:r>
              <a:rPr lang="sv-SE" sz="2400" b="1" dirty="0">
                <a:solidFill>
                  <a:srgbClr val="213278"/>
                </a:solidFill>
              </a:rPr>
              <a:t> and observations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403B2D0-EBBB-4A9F-80BC-83783D306B80}"/>
              </a:ext>
            </a:extLst>
          </p:cNvPr>
          <p:cNvSpPr txBox="1"/>
          <p:nvPr/>
        </p:nvSpPr>
        <p:spPr>
          <a:xfrm>
            <a:off x="676274" y="1676400"/>
            <a:ext cx="72866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 better coordinated PRV fleet would benefit research, monitoring and observations by leading to:</a:t>
            </a:r>
          </a:p>
          <a:p>
            <a:endParaRPr lang="sv-SE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Sustainability of monitoring systems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Possibilities to use multiple vessels in the same programme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Maximising synergies and cooperation between Arctic and Antarctic research communities</a:t>
            </a:r>
            <a:r>
              <a:rPr lang="en-GB" sz="20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Increased geographic scope of PRV operations</a:t>
            </a:r>
            <a:r>
              <a:rPr lang="en-GB" sz="20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Strengthening of international research networks</a:t>
            </a:r>
            <a:r>
              <a:rPr lang="en-GB" sz="2000" dirty="0"/>
              <a:t>.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23070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835663A0-B723-4351-9913-AE3276448FF9}"/>
              </a:ext>
            </a:extLst>
          </p:cNvPr>
          <p:cNvSpPr/>
          <p:nvPr/>
        </p:nvSpPr>
        <p:spPr>
          <a:xfrm>
            <a:off x="263260" y="105549"/>
            <a:ext cx="32550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b="1" dirty="0">
                <a:solidFill>
                  <a:srgbClr val="213278"/>
                </a:solidFill>
              </a:rPr>
              <a:t>2. PRV and RI operators </a:t>
            </a:r>
          </a:p>
          <a:p>
            <a:endParaRPr lang="sv-SE" sz="2400" b="1" dirty="0">
              <a:solidFill>
                <a:srgbClr val="213278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E788837-0361-4BFC-A1BD-C8657B3E4F9E}"/>
              </a:ext>
            </a:extLst>
          </p:cNvPr>
          <p:cNvSpPr txBox="1"/>
          <p:nvPr/>
        </p:nvSpPr>
        <p:spPr>
          <a:xfrm>
            <a:off x="919162" y="2050971"/>
            <a:ext cx="73056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Operators of PRVs and RIs would benefit from the harmonization of the polar vessel fleet through:</a:t>
            </a:r>
            <a:endParaRPr lang="sv-SE" sz="2000" dirty="0"/>
          </a:p>
          <a:p>
            <a:endParaRPr lang="en-GB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Avoidance of duplication of efforts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Cost-sharing</a:t>
            </a:r>
            <a:endParaRPr lang="en-GB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Optimizing the use of infrastructures</a:t>
            </a:r>
            <a:endParaRPr lang="en-GB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Continued, coordinated long-term planning for operators of PRVs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Better coordination and cooperation of the supply of Antarctic research bases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12223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ED1EF49-4A48-40A4-B6DF-EA862511BF2A}"/>
              </a:ext>
            </a:extLst>
          </p:cNvPr>
          <p:cNvSpPr/>
          <p:nvPr/>
        </p:nvSpPr>
        <p:spPr>
          <a:xfrm>
            <a:off x="247650" y="146477"/>
            <a:ext cx="5676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GB" sz="2400" b="1" dirty="0">
                <a:solidFill>
                  <a:srgbClr val="213278"/>
                </a:solidFill>
              </a:rPr>
              <a:t>3. Institutions and funding agencies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F57C8AF-A0C1-42AA-9A43-48B6DBCAB809}"/>
              </a:ext>
            </a:extLst>
          </p:cNvPr>
          <p:cNvSpPr txBox="1"/>
          <p:nvPr/>
        </p:nvSpPr>
        <p:spPr>
          <a:xfrm>
            <a:off x="790574" y="1504950"/>
            <a:ext cx="75628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Harmonized European Arctic Research fleet would:</a:t>
            </a:r>
          </a:p>
          <a:p>
            <a:endParaRPr lang="sv-SE" sz="2000" dirty="0"/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b="1" dirty="0"/>
              <a:t>Allow funding agencies from countries which do not own or operate a PRV but with strong polar programmes, to invest in polar science without committing to the high costs of constructing, operating and maintaining such costly infrastructures</a:t>
            </a:r>
            <a:endParaRPr lang="sv-SE" sz="2000" b="1" dirty="0"/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b="1" dirty="0"/>
              <a:t>Allow the co-design and co-funding of international expeditions tackling common interests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Reduce operating costs by better use of the infrastructures and avoiding or minimizing transits</a:t>
            </a:r>
            <a:endParaRPr lang="sv-SE" sz="2000" b="1" dirty="0"/>
          </a:p>
          <a:p>
            <a:pPr lvl="0"/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697416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AAF42E53-EC91-4400-9E54-0ABC57655110}"/>
              </a:ext>
            </a:extLst>
          </p:cNvPr>
          <p:cNvSpPr/>
          <p:nvPr/>
        </p:nvSpPr>
        <p:spPr>
          <a:xfrm>
            <a:off x="190500" y="959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2400" b="1" dirty="0">
                <a:solidFill>
                  <a:srgbClr val="213278"/>
                </a:solidFill>
              </a:rPr>
              <a:t>4. </a:t>
            </a:r>
            <a:r>
              <a:rPr lang="sv-SE" sz="2400" b="1" dirty="0" err="1">
                <a:solidFill>
                  <a:srgbClr val="213278"/>
                </a:solidFill>
              </a:rPr>
              <a:t>Society</a:t>
            </a:r>
            <a:endParaRPr lang="sv-SE" sz="2400" b="1" dirty="0">
              <a:solidFill>
                <a:srgbClr val="213278"/>
              </a:solidFill>
            </a:endParaRPr>
          </a:p>
          <a:p>
            <a:endParaRPr lang="sv-SE" sz="2400" b="1" dirty="0">
              <a:solidFill>
                <a:srgbClr val="213278"/>
              </a:solidFill>
            </a:endParaRPr>
          </a:p>
          <a:p>
            <a:endParaRPr lang="sv-SE" sz="2400" b="1" dirty="0">
              <a:solidFill>
                <a:srgbClr val="213278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9235768-CDCC-4E8A-B829-080F6035277E}"/>
              </a:ext>
            </a:extLst>
          </p:cNvPr>
          <p:cNvSpPr txBox="1"/>
          <p:nvPr/>
        </p:nvSpPr>
        <p:spPr>
          <a:xfrm>
            <a:off x="1552575" y="1876425"/>
            <a:ext cx="701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 coordinated European PRV fleet would benefit the European society through:</a:t>
            </a:r>
          </a:p>
          <a:p>
            <a:endParaRPr lang="sv-SE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Improved observational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Facilitating adaptation to climate change</a:t>
            </a:r>
            <a:r>
              <a:rPr lang="en-GB" sz="20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Better usage of public resources</a:t>
            </a:r>
            <a:endParaRPr lang="sv-SE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b="1" dirty="0"/>
              <a:t>Confidence and peace building through science diplomacy</a:t>
            </a:r>
            <a:r>
              <a:rPr lang="en-GB" sz="2000" dirty="0"/>
              <a:t> 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16119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E7D2F040-21DA-4E69-8944-CCA7C123EFFD}"/>
              </a:ext>
            </a:extLst>
          </p:cNvPr>
          <p:cNvSpPr/>
          <p:nvPr/>
        </p:nvSpPr>
        <p:spPr>
          <a:xfrm>
            <a:off x="3771900" y="55751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2400" b="1" dirty="0" err="1">
                <a:solidFill>
                  <a:srgbClr val="213278"/>
                </a:solidFill>
              </a:rPr>
              <a:t>Summary</a:t>
            </a:r>
            <a:endParaRPr lang="sv-SE" sz="2400" b="1" dirty="0">
              <a:solidFill>
                <a:srgbClr val="213278"/>
              </a:solidFill>
            </a:endParaRPr>
          </a:p>
          <a:p>
            <a:endParaRPr lang="sv-SE" sz="2400" b="1" dirty="0">
              <a:solidFill>
                <a:srgbClr val="213278"/>
              </a:solidFill>
            </a:endParaRPr>
          </a:p>
          <a:p>
            <a:endParaRPr lang="sv-SE" sz="2400" b="1" dirty="0">
              <a:solidFill>
                <a:srgbClr val="213278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1F71142-A8F9-4CC3-823A-463F01F0584C}"/>
              </a:ext>
            </a:extLst>
          </p:cNvPr>
          <p:cNvSpPr txBox="1"/>
          <p:nvPr/>
        </p:nvSpPr>
        <p:spPr>
          <a:xfrm>
            <a:off x="1104900" y="1468040"/>
            <a:ext cx="7315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 coordinated PRV fleet would benefit a range of stakeholders, in a “win-win” situation by:</a:t>
            </a:r>
          </a:p>
          <a:p>
            <a:endParaRPr lang="sv-SE" sz="2000" dirty="0"/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Facilitating the international coordination and execution of research interests especially to regions where data is missing.</a:t>
            </a:r>
            <a:endParaRPr lang="sv-SE" sz="2000" dirty="0"/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Allowing international participation through international leveraging of funds and co-design of expeditions.</a:t>
            </a:r>
            <a:endParaRPr lang="sv-SE" sz="2000" dirty="0"/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Reducing PRV and RI operating costs by providing the most advantageous combination of cost, quality and sustainability for these infrastructures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Providing the necessary data, knowledge and observation for resilient and sustained adaptation to the changing global climate.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51351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9958</TotalTime>
  <Words>428</Words>
  <Application>Microsoft Office PowerPoint</Application>
  <PresentationFormat>Bildspel på skärmen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Fanney Sigrún Ingvadóttir</dc:creator>
  <cp:lastModifiedBy>Justiina Dahl</cp:lastModifiedBy>
  <cp:revision>140</cp:revision>
  <dcterms:created xsi:type="dcterms:W3CDTF">2018-01-17T13:12:08Z</dcterms:created>
  <dcterms:modified xsi:type="dcterms:W3CDTF">2019-06-11T11:46:24Z</dcterms:modified>
</cp:coreProperties>
</file>